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  <p:sldMasterId id="2147483665" r:id="rId2"/>
  </p:sldMasterIdLst>
  <p:notesMasterIdLst>
    <p:notesMasterId r:id="rId15"/>
  </p:notesMasterIdLst>
  <p:handoutMasterIdLst>
    <p:handoutMasterId r:id="rId16"/>
  </p:handoutMasterIdLst>
  <p:sldIdLst>
    <p:sldId id="260" r:id="rId3"/>
    <p:sldId id="415" r:id="rId4"/>
    <p:sldId id="417" r:id="rId5"/>
    <p:sldId id="474" r:id="rId6"/>
    <p:sldId id="475" r:id="rId7"/>
    <p:sldId id="476" r:id="rId8"/>
    <p:sldId id="477" r:id="rId9"/>
    <p:sldId id="419" r:id="rId10"/>
    <p:sldId id="420" r:id="rId11"/>
    <p:sldId id="424" r:id="rId12"/>
    <p:sldId id="473" r:id="rId13"/>
    <p:sldId id="425" r:id="rId14"/>
  </p:sldIdLst>
  <p:sldSz cx="10058400" cy="7772400"/>
  <p:notesSz cx="7315200" cy="9601200"/>
  <p:defaultTextStyle>
    <a:defPPr>
      <a:defRPr lang="en-US"/>
    </a:defPPr>
    <a:lvl1pPr marL="0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>
          <p15:clr>
            <a:srgbClr val="A4A3A4"/>
          </p15:clr>
        </p15:guide>
        <p15:guide id="2" pos="316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1B22"/>
    <a:srgbClr val="E16B27"/>
    <a:srgbClr val="002060"/>
    <a:srgbClr val="38668F"/>
    <a:srgbClr val="E6E6E6"/>
    <a:srgbClr val="CCCCCC"/>
    <a:srgbClr val="A2A5AC"/>
    <a:srgbClr val="43667B"/>
    <a:srgbClr val="FBAF19"/>
    <a:srgbClr val="C2CB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16" autoAdjust="0"/>
    <p:restoredTop sz="87527" autoAdjust="0"/>
  </p:normalViewPr>
  <p:slideViewPr>
    <p:cSldViewPr snapToGrid="0" snapToObjects="1">
      <p:cViewPr varScale="1">
        <p:scale>
          <a:sx n="76" d="100"/>
          <a:sy n="76" d="100"/>
        </p:scale>
        <p:origin x="1330" y="62"/>
      </p:cViewPr>
      <p:guideLst>
        <p:guide orient="horz" pos="2448"/>
        <p:guide pos="3168"/>
      </p:guideLst>
    </p:cSldViewPr>
  </p:slideViewPr>
  <p:outlineViewPr>
    <p:cViewPr>
      <p:scale>
        <a:sx n="33" d="100"/>
        <a:sy n="33" d="100"/>
      </p:scale>
      <p:origin x="0" y="-430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1458" y="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ECE_handoutmaster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91" y="8873268"/>
            <a:ext cx="7315200" cy="741270"/>
          </a:xfrm>
          <a:prstGeom prst="rect">
            <a:avLst/>
          </a:prstGeom>
        </p:spPr>
      </p:pic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69920" cy="480060"/>
          </a:xfrm>
          <a:prstGeom prst="rect">
            <a:avLst/>
          </a:prstGeom>
        </p:spPr>
        <p:txBody>
          <a:bodyPr vert="horz" lIns="95564" tIns="47782" rIns="95564" bIns="47782" rtlCol="0"/>
          <a:lstStyle>
            <a:lvl1pPr algn="l">
              <a:defRPr sz="1300"/>
            </a:lvl1pPr>
          </a:lstStyle>
          <a:p>
            <a:endParaRPr lang="en-US" dirty="0">
              <a:solidFill>
                <a:srgbClr val="142958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9" y="0"/>
            <a:ext cx="3169920" cy="480060"/>
          </a:xfrm>
          <a:prstGeom prst="rect">
            <a:avLst/>
          </a:prstGeom>
        </p:spPr>
        <p:txBody>
          <a:bodyPr vert="horz" lIns="95564" tIns="47782" rIns="95564" bIns="47782" rtlCol="0"/>
          <a:lstStyle>
            <a:lvl1pPr algn="r">
              <a:defRPr sz="1300"/>
            </a:lvl1pPr>
          </a:lstStyle>
          <a:p>
            <a:fld id="{257356FF-FEF1-EF48-BD73-4B95B2E46E83}" type="datetimeFigureOut">
              <a:rPr lang="en-US" smtClean="0">
                <a:solidFill>
                  <a:srgbClr val="F16322"/>
                </a:solidFill>
              </a:rPr>
              <a:pPr/>
              <a:t>4/11/2019</a:t>
            </a:fld>
            <a:endParaRPr lang="en-US" dirty="0">
              <a:solidFill>
                <a:srgbClr val="F1632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908802" y="9334502"/>
            <a:ext cx="404707" cy="265034"/>
          </a:xfrm>
          <a:prstGeom prst="rect">
            <a:avLst/>
          </a:prstGeom>
        </p:spPr>
        <p:txBody>
          <a:bodyPr vert="horz" lIns="95564" tIns="47782" rIns="95564" bIns="47782" rtlCol="0" anchor="b"/>
          <a:lstStyle>
            <a:lvl1pPr algn="r">
              <a:defRPr sz="1300"/>
            </a:lvl1pPr>
          </a:lstStyle>
          <a:p>
            <a:fld id="{D3CEFB91-0E46-0049-83A0-416CE6334971}" type="slidenum">
              <a:rPr lang="en-US" smtClean="0">
                <a:solidFill>
                  <a:schemeClr val="bg1"/>
                </a:solidFill>
                <a:latin typeface="OfficinaSansITCStd Book"/>
                <a:cs typeface="OfficinaSansITCStd Book"/>
              </a:rPr>
              <a:pPr/>
              <a:t>‹#›</a:t>
            </a:fld>
            <a:endParaRPr lang="en-US" dirty="0">
              <a:solidFill>
                <a:schemeClr val="bg1"/>
              </a:solidFill>
              <a:latin typeface="OfficinaSansITCStd Book"/>
              <a:cs typeface="OfficinaSansITCStd Book"/>
            </a:endParaRPr>
          </a:p>
        </p:txBody>
      </p:sp>
    </p:spTree>
    <p:extLst>
      <p:ext uri="{BB962C8B-B14F-4D97-AF65-F5344CB8AC3E}">
        <p14:creationId xmlns:p14="http://schemas.microsoft.com/office/powerpoint/2010/main" val="200488137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0.png>
</file>

<file path=ppt/media/image11.png>
</file>

<file path=ppt/media/image12.png>
</file>

<file path=ppt/media/image13.tiff>
</file>

<file path=ppt/media/image3.jpe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69920" cy="480060"/>
          </a:xfrm>
          <a:prstGeom prst="rect">
            <a:avLst/>
          </a:prstGeom>
        </p:spPr>
        <p:txBody>
          <a:bodyPr vert="horz" lIns="95564" tIns="47782" rIns="95564" bIns="47782" rtlCol="0"/>
          <a:lstStyle>
            <a:lvl1pPr algn="l">
              <a:defRPr sz="1300">
                <a:solidFill>
                  <a:srgbClr val="142958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9" y="0"/>
            <a:ext cx="3169920" cy="480060"/>
          </a:xfrm>
          <a:prstGeom prst="rect">
            <a:avLst/>
          </a:prstGeom>
        </p:spPr>
        <p:txBody>
          <a:bodyPr vert="horz" lIns="95564" tIns="47782" rIns="95564" bIns="47782" rtlCol="0"/>
          <a:lstStyle>
            <a:lvl1pPr algn="r">
              <a:defRPr sz="1300">
                <a:solidFill>
                  <a:srgbClr val="F16322"/>
                </a:solidFill>
              </a:defRPr>
            </a:lvl1pPr>
          </a:lstStyle>
          <a:p>
            <a:fld id="{DBF7D493-8EEB-7E45-916B-5FBC49ABC710}" type="datetimeFigureOut">
              <a:rPr lang="en-US" smtClean="0"/>
              <a:pPr/>
              <a:t>4/11/2019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28738" y="719138"/>
            <a:ext cx="4657725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64" tIns="47782" rIns="95564" bIns="47782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560571"/>
            <a:ext cx="5852160" cy="4320540"/>
          </a:xfrm>
          <a:prstGeom prst="rect">
            <a:avLst/>
          </a:prstGeom>
        </p:spPr>
        <p:txBody>
          <a:bodyPr vert="horz" lIns="95564" tIns="47782" rIns="95564" bIns="4778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 descr="ECE_handoutmaster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91" y="8873268"/>
            <a:ext cx="7315200" cy="741270"/>
          </a:xfrm>
          <a:prstGeom prst="rect">
            <a:avLst/>
          </a:prstGeom>
        </p:spPr>
      </p:pic>
      <p:sp>
        <p:nvSpPr>
          <p:cNvPr id="9" name="Slide Number Placeholder 4"/>
          <p:cNvSpPr>
            <a:spLocks noGrp="1"/>
          </p:cNvSpPr>
          <p:nvPr>
            <p:ph type="sldNum" sz="quarter" idx="5"/>
          </p:nvPr>
        </p:nvSpPr>
        <p:spPr>
          <a:xfrm>
            <a:off x="6908802" y="9334502"/>
            <a:ext cx="404707" cy="265034"/>
          </a:xfrm>
          <a:prstGeom prst="rect">
            <a:avLst/>
          </a:prstGeom>
        </p:spPr>
        <p:txBody>
          <a:bodyPr vert="horz" lIns="95564" tIns="47782" rIns="95564" bIns="47782" rtlCol="0" anchor="b"/>
          <a:lstStyle>
            <a:lvl1pPr algn="r">
              <a:defRPr sz="1300"/>
            </a:lvl1pPr>
          </a:lstStyle>
          <a:p>
            <a:fld id="{D3CEFB91-0E46-0049-83A0-416CE6334971}" type="slidenum">
              <a:rPr lang="en-US" smtClean="0">
                <a:solidFill>
                  <a:schemeClr val="bg1"/>
                </a:solidFill>
                <a:latin typeface="OfficinaSansITCStd Book"/>
                <a:cs typeface="OfficinaSansITCStd Book"/>
              </a:rPr>
              <a:pPr/>
              <a:t>‹#›</a:t>
            </a:fld>
            <a:endParaRPr lang="en-US" dirty="0">
              <a:solidFill>
                <a:schemeClr val="bg1"/>
              </a:solidFill>
              <a:latin typeface="OfficinaSansITCStd Book"/>
              <a:cs typeface="OfficinaSansITCStd Book"/>
            </a:endParaRPr>
          </a:p>
        </p:txBody>
      </p:sp>
    </p:spTree>
    <p:extLst>
      <p:ext uri="{BB962C8B-B14F-4D97-AF65-F5344CB8AC3E}">
        <p14:creationId xmlns:p14="http://schemas.microsoft.com/office/powerpoint/2010/main" val="335641083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50941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50941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50941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50941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50941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50941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50941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50941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50941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ECE Main Slide</a:t>
            </a:r>
          </a:p>
        </p:txBody>
      </p:sp>
    </p:spTree>
    <p:extLst>
      <p:ext uri="{BB962C8B-B14F-4D97-AF65-F5344CB8AC3E}">
        <p14:creationId xmlns:p14="http://schemas.microsoft.com/office/powerpoint/2010/main" val="2124632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3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5707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006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3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void </a:t>
            </a:r>
            <a:r>
              <a:rPr lang="en-US" sz="13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bfs_bintree</a:t>
            </a:r>
            <a:r>
              <a:rPr lang="en-US" sz="13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3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btree_t</a:t>
            </a:r>
            <a:r>
              <a:rPr lang="en-US" sz="13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*head) { </a:t>
            </a:r>
            <a:r>
              <a:rPr lang="en-US" sz="13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queue_t</a:t>
            </a:r>
            <a:r>
              <a:rPr lang="en-US" sz="13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*q; </a:t>
            </a:r>
            <a:r>
              <a:rPr lang="en-US" sz="13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btree_t</a:t>
            </a:r>
            <a:r>
              <a:rPr lang="en-US" sz="13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*temp; q = </a:t>
            </a:r>
            <a:r>
              <a:rPr lang="en-US" sz="13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queue_allocate</a:t>
            </a:r>
            <a:r>
              <a:rPr lang="en-US" sz="13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(); </a:t>
            </a:r>
            <a:r>
              <a:rPr lang="en-US" sz="13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queue_insert</a:t>
            </a:r>
            <a:r>
              <a:rPr lang="en-US" sz="13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(q, head); while (!</a:t>
            </a:r>
            <a:r>
              <a:rPr lang="en-US" sz="13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queue_is_empty</a:t>
            </a:r>
            <a:r>
              <a:rPr lang="en-US" sz="13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(q)) { temp = </a:t>
            </a:r>
            <a:r>
              <a:rPr lang="en-US" sz="13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queue_remove</a:t>
            </a:r>
            <a:r>
              <a:rPr lang="en-US" sz="13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(q); if (temp-&gt;left) </a:t>
            </a:r>
            <a:r>
              <a:rPr lang="en-US" sz="13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queue_insert</a:t>
            </a:r>
            <a:r>
              <a:rPr lang="en-US" sz="13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(temp-&gt;left); if (temp-&gt;right) </a:t>
            </a:r>
            <a:r>
              <a:rPr lang="en-US" sz="13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queue_insert</a:t>
            </a:r>
            <a:r>
              <a:rPr lang="en-US" sz="13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(temp-&gt;right); } </a:t>
            </a:r>
            <a:r>
              <a:rPr lang="en-US" sz="13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queue_free</a:t>
            </a:r>
            <a:r>
              <a:rPr lang="en-US" sz="13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(q); return; 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623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44500" y="619125"/>
            <a:ext cx="4673600" cy="7429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4000" b="1" baseline="0">
                <a:solidFill>
                  <a:srgbClr val="142958"/>
                </a:solidFill>
                <a:latin typeface="Arial Narrow" panose="020B060602020203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ECE OVERVIEW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44500" y="1387191"/>
            <a:ext cx="4673600" cy="32731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700" baseline="0">
                <a:solidFill>
                  <a:srgbClr val="F16322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/>
              <a:t>Brad Petersen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44500" y="1620796"/>
            <a:ext cx="4673600" cy="25090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 b="0" i="0" baseline="0">
                <a:solidFill>
                  <a:srgbClr val="F16322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/>
              <a:t>Director of Communications</a:t>
            </a:r>
          </a:p>
        </p:txBody>
      </p:sp>
      <p:pic>
        <p:nvPicPr>
          <p:cNvPr id="6" name="Picture 5" descr="Cover_BuildingCrop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323" y="2880073"/>
            <a:ext cx="10100798" cy="150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460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ver_BuildingCrop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323" y="2880073"/>
            <a:ext cx="10100798" cy="150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592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ondary Slide w/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44500" y="619125"/>
            <a:ext cx="4673600" cy="7429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4000" b="1" baseline="0">
                <a:solidFill>
                  <a:srgbClr val="142958"/>
                </a:solidFill>
                <a:latin typeface="Arial Narrow" panose="020B0606020202030204" pitchFamily="34" charset="0"/>
                <a:cs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TITLE OF SLIDE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44500" y="1387191"/>
            <a:ext cx="4673600" cy="32731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700" baseline="0">
                <a:solidFill>
                  <a:srgbClr val="F16322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/>
              <a:t>Subtitle (If Needed)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44500" y="2065296"/>
            <a:ext cx="9194800" cy="460220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="0" i="0" baseline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E601C83-198A-4725-9EF3-D1327A395B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340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ondary Slide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44500" y="619125"/>
            <a:ext cx="9245600" cy="7429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 b="1" baseline="0">
                <a:solidFill>
                  <a:srgbClr val="142958"/>
                </a:solidFill>
                <a:latin typeface="+mj-lt"/>
                <a:cs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TITLE OF SLIDE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444500" y="1625600"/>
            <a:ext cx="9245600" cy="4826000"/>
          </a:xfrm>
          <a:prstGeom prst="rect">
            <a:avLst/>
          </a:prstGeom>
        </p:spPr>
        <p:txBody>
          <a:bodyPr vert="horz"/>
          <a:lstStyle>
            <a:lvl1pPr marL="342900" indent="-342900">
              <a:buFont typeface="Wingdings" panose="05000000000000000000" pitchFamily="2" charset="2"/>
              <a:buChar char="§"/>
              <a:defRPr sz="2200" b="0" i="0">
                <a:solidFill>
                  <a:srgbClr val="002060"/>
                </a:solidFill>
                <a:latin typeface="+mn-lt"/>
                <a:ea typeface="Droid Sans" panose="020B0606030804020204" pitchFamily="34" charset="0"/>
                <a:cs typeface="Droid Sans" panose="020B0606030804020204" pitchFamily="34" charset="0"/>
              </a:defRPr>
            </a:lvl1pPr>
            <a:lvl2pPr marL="852312" indent="-342900">
              <a:buFont typeface="Wingdings" panose="05000000000000000000" pitchFamily="2" charset="2"/>
              <a:buChar char="§"/>
              <a:defRPr sz="2200" b="0" i="0">
                <a:solidFill>
                  <a:srgbClr val="002060"/>
                </a:solidFill>
                <a:latin typeface="+mn-lt"/>
                <a:ea typeface="Droid Sans" panose="020B0606030804020204" pitchFamily="34" charset="0"/>
                <a:cs typeface="Droid Sans" panose="020B0606030804020204" pitchFamily="34" charset="0"/>
              </a:defRPr>
            </a:lvl2pPr>
            <a:lvl3pPr marL="1361725" indent="-342900">
              <a:buFont typeface="Wingdings" panose="05000000000000000000" pitchFamily="2" charset="2"/>
              <a:buChar char="§"/>
              <a:defRPr sz="2200" b="0" i="0">
                <a:solidFill>
                  <a:srgbClr val="002060"/>
                </a:solidFill>
                <a:latin typeface="+mn-lt"/>
                <a:ea typeface="Droid Sans" panose="020B0606030804020204" pitchFamily="34" charset="0"/>
                <a:cs typeface="Droid Sans" panose="020B0606030804020204" pitchFamily="34" charset="0"/>
              </a:defRPr>
            </a:lvl3pPr>
            <a:lvl4pPr marL="1871137" indent="-342900">
              <a:buFont typeface="Wingdings" panose="05000000000000000000" pitchFamily="2" charset="2"/>
              <a:buChar char="§"/>
              <a:defRPr sz="2200" b="0" i="0">
                <a:solidFill>
                  <a:srgbClr val="002060"/>
                </a:solidFill>
                <a:latin typeface="+mn-lt"/>
                <a:ea typeface="Droid Sans" panose="020B0606030804020204" pitchFamily="34" charset="0"/>
                <a:cs typeface="Droid Sans" panose="020B0606030804020204" pitchFamily="34" charset="0"/>
              </a:defRPr>
            </a:lvl4pPr>
            <a:lvl5pPr marL="2380549" indent="-342900">
              <a:buFont typeface="Wingdings" panose="05000000000000000000" pitchFamily="2" charset="2"/>
              <a:buChar char="§"/>
              <a:defRPr sz="2200" b="0" i="0">
                <a:solidFill>
                  <a:srgbClr val="002060"/>
                </a:solidFill>
                <a:latin typeface="+mn-lt"/>
                <a:ea typeface="Droid Sans" panose="020B0606030804020204" pitchFamily="34" charset="0"/>
                <a:cs typeface="Droid Sans" panose="020B0606030804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37746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ondary Slide w/Text &amp; 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44500" y="619125"/>
            <a:ext cx="4673600" cy="7429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4000" b="1" baseline="0">
                <a:solidFill>
                  <a:srgbClr val="002060"/>
                </a:solidFill>
                <a:latin typeface="Arial Narrow" panose="020B0606020202030204" pitchFamily="34" charset="0"/>
                <a:cs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TITLE OF SLIDE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44500" y="1387191"/>
            <a:ext cx="4673600" cy="32731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700" baseline="0">
                <a:solidFill>
                  <a:srgbClr val="F16322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/>
              <a:t>Subtitle (If Needed)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44500" y="2065296"/>
            <a:ext cx="5956300" cy="460220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400" b="0" i="0" baseline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 hasCustomPrompt="1"/>
          </p:nvPr>
        </p:nvSpPr>
        <p:spPr>
          <a:xfrm>
            <a:off x="6642100" y="2065296"/>
            <a:ext cx="2962448" cy="4602204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800" baseline="0"/>
            </a:lvl1pPr>
          </a:lstStyle>
          <a:p>
            <a:pPr lvl="0"/>
            <a:r>
              <a:rPr lang="en-US" dirty="0"/>
              <a:t>Click proper below image </a:t>
            </a:r>
          </a:p>
          <a:p>
            <a:pPr lvl="0"/>
            <a:r>
              <a:rPr lang="en-US" dirty="0"/>
              <a:t>to insert media</a:t>
            </a:r>
          </a:p>
        </p:txBody>
      </p:sp>
    </p:spTree>
    <p:extLst>
      <p:ext uri="{BB962C8B-B14F-4D97-AF65-F5344CB8AC3E}">
        <p14:creationId xmlns:p14="http://schemas.microsoft.com/office/powerpoint/2010/main" val="3531666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ondary Slid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5322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../media/image2.emf"/><Relationship Id="rId4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emf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ster_bluesidebar.eps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pic>
        <p:nvPicPr>
          <p:cNvPr id="5" name="Picture 4" descr="master_bottom2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19600"/>
            <a:ext cx="10058400" cy="3352800"/>
          </a:xfrm>
          <a:prstGeom prst="rect">
            <a:avLst/>
          </a:prstGeom>
        </p:spPr>
      </p:pic>
      <p:pic>
        <p:nvPicPr>
          <p:cNvPr id="6" name="Picture 5" descr="Cover_BuildingCrop.jp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323" y="2880073"/>
            <a:ext cx="10100798" cy="150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756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7" r:id="rId2"/>
  </p:sldLayoutIdLst>
  <p:hf hdr="0" ftr="0" dt="0"/>
  <p:txStyles>
    <p:titleStyle>
      <a:lvl1pPr algn="ctr" defTabSz="509412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82059" indent="-382059" algn="l" defTabSz="509412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27795" indent="-318383" algn="l" defTabSz="509412" rtl="0" eaLnBrk="1" latinLnBrk="0" hangingPunct="1">
        <a:spcBef>
          <a:spcPct val="20000"/>
        </a:spcBef>
        <a:buFont typeface="Arial"/>
        <a:buChar char="–"/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273531" indent="-254706" algn="l" defTabSz="509412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782943" indent="-254706" algn="l" defTabSz="509412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92355" indent="-254706" algn="l" defTabSz="509412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801767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11180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20592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30004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9412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8824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8237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7649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7061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56473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65886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75298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nd_bottom.eps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85000"/>
            <a:ext cx="10058400" cy="8001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739063" y="6696075"/>
            <a:ext cx="2262187" cy="4143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601C83-198A-4725-9EF3-D1327A395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328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66" r:id="rId2"/>
    <p:sldLayoutId id="2147483669" r:id="rId3"/>
    <p:sldLayoutId id="2147483668" r:id="rId4"/>
  </p:sldLayoutIdLst>
  <p:hf hdr="0" ftr="0" dt="0"/>
  <p:txStyles>
    <p:titleStyle>
      <a:lvl1pPr algn="ctr" defTabSz="509412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82059" indent="-382059" algn="l" defTabSz="509412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27795" indent="-318383" algn="l" defTabSz="509412" rtl="0" eaLnBrk="1" latinLnBrk="0" hangingPunct="1">
        <a:spcBef>
          <a:spcPct val="20000"/>
        </a:spcBef>
        <a:buFont typeface="Arial"/>
        <a:buChar char="–"/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273531" indent="-254706" algn="l" defTabSz="509412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782943" indent="-254706" algn="l" defTabSz="509412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92355" indent="-254706" algn="l" defTabSz="509412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801767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11180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20592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30004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9412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8824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8237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7649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7061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56473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65886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75298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visualgo.net/bst.html" TargetMode="External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 txBox="1">
            <a:spLocks/>
          </p:cNvSpPr>
          <p:nvPr/>
        </p:nvSpPr>
        <p:spPr>
          <a:xfrm>
            <a:off x="444499" y="619125"/>
            <a:ext cx="9156701" cy="742950"/>
          </a:xfrm>
          <a:prstGeom prst="rect">
            <a:avLst/>
          </a:prstGeom>
        </p:spPr>
        <p:txBody>
          <a:bodyPr vert="horz"/>
          <a:lstStyle>
            <a:lvl1pPr marL="0" indent="0" algn="l" defTabSz="509412" rtl="0" eaLnBrk="1" latinLnBrk="0" hangingPunct="1">
              <a:spcBef>
                <a:spcPct val="20000"/>
              </a:spcBef>
              <a:buFont typeface="Arial"/>
              <a:buNone/>
              <a:defRPr sz="4000" kern="1200" baseline="0">
                <a:solidFill>
                  <a:srgbClr val="142958"/>
                </a:solidFill>
                <a:latin typeface="Vinyl OT Regular"/>
                <a:ea typeface="+mn-ea"/>
                <a:cs typeface="Vinyl OT Regular"/>
              </a:defRPr>
            </a:lvl1pPr>
            <a:lvl2pPr marL="827795" indent="-318383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3531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82943" indent="-254706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92355" indent="-254706" algn="l" defTabSz="509412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01767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180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592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30004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>
                <a:latin typeface="+mj-lt"/>
                <a:cs typeface="Arial Narrow"/>
              </a:rPr>
              <a:t>ECE 220 Computer Systems &amp; Programming</a:t>
            </a:r>
          </a:p>
        </p:txBody>
      </p:sp>
      <p:sp>
        <p:nvSpPr>
          <p:cNvPr id="9" name="Text Placeholder 4"/>
          <p:cNvSpPr txBox="1">
            <a:spLocks/>
          </p:cNvSpPr>
          <p:nvPr/>
        </p:nvSpPr>
        <p:spPr>
          <a:xfrm>
            <a:off x="444500" y="1303623"/>
            <a:ext cx="4673600" cy="327310"/>
          </a:xfrm>
          <a:prstGeom prst="rect">
            <a:avLst/>
          </a:prstGeom>
        </p:spPr>
        <p:txBody>
          <a:bodyPr vert="horz"/>
          <a:lstStyle>
            <a:lvl1pPr marL="0" indent="0" algn="l" defTabSz="509412" rtl="0" eaLnBrk="1" latinLnBrk="0" hangingPunct="1">
              <a:spcBef>
                <a:spcPct val="20000"/>
              </a:spcBef>
              <a:buFont typeface="Arial"/>
              <a:buNone/>
              <a:defRPr sz="1700" kern="1200" baseline="0">
                <a:solidFill>
                  <a:srgbClr val="F16322"/>
                </a:solidFill>
                <a:latin typeface="OfficinaSansITCStd Bold"/>
                <a:ea typeface="+mn-ea"/>
                <a:cs typeface="OfficinaSansITCStd Bold"/>
              </a:defRPr>
            </a:lvl1pPr>
            <a:lvl2pPr marL="827795" indent="-318383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3531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82943" indent="-254706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92355" indent="-254706" algn="l" defTabSz="509412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01767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180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592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30004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b="1" dirty="0">
              <a:latin typeface="Droid Sans Pro"/>
              <a:cs typeface="Droid Sans Pro"/>
            </a:endParaRPr>
          </a:p>
        </p:txBody>
      </p:sp>
      <p:sp>
        <p:nvSpPr>
          <p:cNvPr id="10" name="Text Placeholder 7"/>
          <p:cNvSpPr txBox="1">
            <a:spLocks/>
          </p:cNvSpPr>
          <p:nvPr/>
        </p:nvSpPr>
        <p:spPr>
          <a:xfrm>
            <a:off x="444500" y="1471914"/>
            <a:ext cx="9017000" cy="359835"/>
          </a:xfrm>
          <a:prstGeom prst="rect">
            <a:avLst/>
          </a:prstGeom>
        </p:spPr>
        <p:txBody>
          <a:bodyPr vert="horz"/>
          <a:lstStyle>
            <a:lvl1pPr marL="0" indent="0" algn="l" defTabSz="509412" rtl="0" eaLnBrk="1" latinLnBrk="0" hangingPunct="1">
              <a:spcBef>
                <a:spcPct val="20000"/>
              </a:spcBef>
              <a:buFont typeface="Arial"/>
              <a:buNone/>
              <a:defRPr sz="1200" b="0" i="0" kern="1200" baseline="0">
                <a:solidFill>
                  <a:srgbClr val="F16322"/>
                </a:solidFill>
                <a:latin typeface="OfficinaSansITCStd Book"/>
                <a:ea typeface="+mn-ea"/>
                <a:cs typeface="OfficinaSansITCStd Book"/>
              </a:defRPr>
            </a:lvl1pPr>
            <a:lvl2pPr marL="827795" indent="-318383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3531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82943" indent="-254706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92355" indent="-254706" algn="l" defTabSz="509412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01767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180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592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30004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b="1" dirty="0">
              <a:latin typeface="+mn-lt"/>
            </a:endParaRPr>
          </a:p>
          <a:p>
            <a:r>
              <a:rPr lang="en-US" sz="2400" b="1" dirty="0">
                <a:latin typeface="+mn-lt"/>
              </a:rPr>
              <a:t>Lecture 21 – Trees: traversal and search</a:t>
            </a:r>
          </a:p>
          <a:p>
            <a:endParaRPr lang="en-US" sz="2400" b="1" dirty="0">
              <a:latin typeface="+mn-lt"/>
            </a:endParaRPr>
          </a:p>
        </p:txBody>
      </p:sp>
      <p:pic>
        <p:nvPicPr>
          <p:cNvPr id="5" name="Picture 4" descr="Cover_BuildingCrop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323" y="2880073"/>
            <a:ext cx="10100798" cy="150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948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Search for a Node in BST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44500" y="1305081"/>
            <a:ext cx="9245600" cy="525145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typedef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struct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treeNode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node;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struct 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treeNode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{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data;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node *left;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node *right;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};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node *search(node* root, 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data){/*assume data is in BST*/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/*base case*/</a:t>
            </a:r>
          </a:p>
          <a:p>
            <a:pPr marL="0" indent="0">
              <a:buNone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/*recursive case*/</a:t>
            </a:r>
          </a:p>
          <a:p>
            <a:pPr marL="0" indent="0">
              <a:buNone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en-US" sz="14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en-US" sz="14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en-US" sz="14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47865" y="661404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757422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44500" y="417142"/>
            <a:ext cx="9245600" cy="5651500"/>
          </a:xfrm>
        </p:spPr>
        <p:txBody>
          <a:bodyPr/>
          <a:lstStyle/>
          <a:p>
            <a:pPr marL="0" indent="0">
              <a:buNone/>
            </a:pPr>
            <a:r>
              <a:rPr lang="is-IS" sz="1800" b="1" dirty="0">
                <a:latin typeface="Courier" charset="0"/>
                <a:ea typeface="Courier" charset="0"/>
                <a:cs typeface="Courier" charset="0"/>
              </a:rPr>
              <a:t>node *find_min(node *root){ /*find the smallest node in BST*/</a:t>
            </a:r>
          </a:p>
          <a:p>
            <a:pPr marL="0" indent="0">
              <a:buNone/>
            </a:pPr>
            <a:endParaRPr lang="is-I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is-I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is-I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is-I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is-I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is-I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is-I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is-I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is-IS" sz="1800" b="1" dirty="0"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 marL="0" indent="0">
              <a:buNone/>
            </a:pPr>
            <a:r>
              <a:rPr lang="is-IS" sz="1800" b="1" dirty="0">
                <a:latin typeface="Courier" charset="0"/>
                <a:ea typeface="Courier" charset="0"/>
                <a:cs typeface="Courier" charset="0"/>
              </a:rPr>
              <a:t>node *find_max(node *root){ /*find the largest node in BST*/</a:t>
            </a:r>
          </a:p>
          <a:p>
            <a:pPr marL="0" indent="0">
              <a:buNone/>
            </a:pPr>
            <a:endParaRPr lang="is-I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is-I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is-I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is-I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is-I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is-I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is-I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is-I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is-IS" sz="1800" b="1" dirty="0"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 marL="0" indent="0">
              <a:buNone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647865" y="661404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284819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44500" y="289344"/>
            <a:ext cx="9245600" cy="742950"/>
          </a:xfrm>
        </p:spPr>
        <p:txBody>
          <a:bodyPr/>
          <a:lstStyle/>
          <a:p>
            <a:r>
              <a:rPr lang="en-US" dirty="0"/>
              <a:t>Traverse a BST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44500" y="996450"/>
            <a:ext cx="9245600" cy="5089525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void preorder(node *root){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void 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inorder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(node *root){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void 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postorder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(node *root){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47865" y="661404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275144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AED4ED6-674F-EC40-9D05-E2402D9D0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057" y="3226529"/>
            <a:ext cx="4044933" cy="2743200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44500" y="400779"/>
            <a:ext cx="9245600" cy="742950"/>
          </a:xfrm>
        </p:spPr>
        <p:txBody>
          <a:bodyPr/>
          <a:lstStyle/>
          <a:p>
            <a:r>
              <a:rPr lang="en-US" dirty="0"/>
              <a:t>Tree Data Structure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44500" y="1143729"/>
            <a:ext cx="9245600" cy="58704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Array, linked list, stack, queue – linear data structures</a:t>
            </a:r>
          </a:p>
          <a:p>
            <a:pPr marL="0" indent="0">
              <a:buNone/>
            </a:pPr>
            <a:r>
              <a:rPr lang="en-US" b="1" dirty="0"/>
              <a:t>Tree</a:t>
            </a:r>
            <a:r>
              <a:rPr lang="en-US" dirty="0"/>
              <a:t>: A data structure that captures hierarchical nature of relations between data elements using a set of linked nodes. Nodes are connected by edges. It’s a </a:t>
            </a:r>
            <a:r>
              <a:rPr lang="en-US" b="1" i="1" dirty="0">
                <a:solidFill>
                  <a:srgbClr val="CE1B22"/>
                </a:solidFill>
              </a:rPr>
              <a:t>nonlinear</a:t>
            </a:r>
            <a:r>
              <a:rPr lang="en-US" dirty="0"/>
              <a:t> data structure.</a:t>
            </a:r>
          </a:p>
          <a:p>
            <a:pPr marL="0" indent="0">
              <a:buNone/>
            </a:pPr>
            <a:r>
              <a:rPr lang="en-US" b="1" u="sng" dirty="0"/>
              <a:t>Tree Terminology:</a:t>
            </a:r>
          </a:p>
          <a:p>
            <a:pPr marL="0" indent="0">
              <a:buNone/>
            </a:pPr>
            <a:r>
              <a:rPr lang="en-US" dirty="0"/>
              <a:t>root, internal node, external node (leaf), inner nodes</a:t>
            </a:r>
          </a:p>
          <a:p>
            <a:pPr marL="0" indent="0">
              <a:buNone/>
            </a:pPr>
            <a:r>
              <a:rPr lang="en-US" dirty="0"/>
              <a:t>parent, child, sibling, height, depth</a:t>
            </a:r>
          </a:p>
          <a:p>
            <a:pPr marL="0" indent="0"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The </a:t>
            </a:r>
            <a:r>
              <a:rPr lang="en-US" sz="2400" b="1" dirty="0">
                <a:solidFill>
                  <a:schemeClr val="tx1"/>
                </a:solidFill>
              </a:rPr>
              <a:t>depth</a:t>
            </a:r>
            <a:r>
              <a:rPr lang="en-US" sz="2400" dirty="0">
                <a:solidFill>
                  <a:schemeClr val="tx1"/>
                </a:solidFill>
              </a:rPr>
              <a:t> of a node is the number of edges 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from the node to the tree's root node.</a:t>
            </a:r>
            <a:br>
              <a:rPr lang="en-US" sz="2400" dirty="0">
                <a:solidFill>
                  <a:schemeClr val="tx1"/>
                </a:solidFill>
              </a:rPr>
            </a:br>
            <a:r>
              <a:rPr lang="en-US" sz="2400" dirty="0">
                <a:solidFill>
                  <a:schemeClr val="tx1"/>
                </a:solidFill>
              </a:rPr>
              <a:t>A root node will have a depth of 0.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The </a:t>
            </a:r>
            <a:r>
              <a:rPr lang="en-US" sz="2400" b="1" dirty="0">
                <a:solidFill>
                  <a:schemeClr val="tx1"/>
                </a:solidFill>
              </a:rPr>
              <a:t>height</a:t>
            </a:r>
            <a:r>
              <a:rPr lang="en-US" sz="2400" dirty="0">
                <a:solidFill>
                  <a:schemeClr val="tx1"/>
                </a:solidFill>
              </a:rPr>
              <a:t> of a node is the number of 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edges on the </a:t>
            </a:r>
            <a:r>
              <a:rPr lang="en-US" sz="2400" i="1" dirty="0">
                <a:solidFill>
                  <a:schemeClr val="tx1"/>
                </a:solidFill>
              </a:rPr>
              <a:t>longest path</a:t>
            </a:r>
            <a:r>
              <a:rPr lang="en-US" sz="2400" dirty="0">
                <a:solidFill>
                  <a:schemeClr val="tx1"/>
                </a:solidFill>
              </a:rPr>
              <a:t> from the node to a leaf.</a:t>
            </a:r>
            <a:br>
              <a:rPr lang="en-US" sz="2400" dirty="0">
                <a:solidFill>
                  <a:schemeClr val="tx1"/>
                </a:solidFill>
              </a:rPr>
            </a:br>
            <a:r>
              <a:rPr lang="en-US" sz="2400" dirty="0">
                <a:solidFill>
                  <a:schemeClr val="tx1"/>
                </a:solidFill>
              </a:rPr>
              <a:t>A leaf node will have a height of 0.</a:t>
            </a:r>
          </a:p>
          <a:p>
            <a:pPr marL="0" indent="0"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647865" y="661404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737938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Binary Tree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Each node has at most 2 children – left child and right child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is the height of the tree?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is the depth of node E?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is the height of node E?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Which nodes are leaves?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647865" y="661404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DDC960-BE4D-C146-A077-9D358A8C3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6925" y="2127354"/>
            <a:ext cx="5428195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824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84AC86-935C-4C92-A0B8-B36C17A800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4500" y="428520"/>
            <a:ext cx="9245600" cy="742950"/>
          </a:xfrm>
        </p:spPr>
        <p:txBody>
          <a:bodyPr/>
          <a:lstStyle/>
          <a:p>
            <a:r>
              <a:rPr lang="en-US" dirty="0"/>
              <a:t>Common Operations on Tree: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51251-C9A5-45F2-BA36-7E206DD74A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3200" dirty="0"/>
              <a:t>Locate an item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Add a new item at a particular place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Delete an item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Remove a section of a tree (pruning)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Add a new section to a tree (grafting)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643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2FD797-A4C8-43CA-82AF-918AE3014B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4500" y="247650"/>
            <a:ext cx="9245600" cy="742950"/>
          </a:xfrm>
        </p:spPr>
        <p:txBody>
          <a:bodyPr/>
          <a:lstStyle/>
          <a:p>
            <a:r>
              <a:rPr lang="en-US" dirty="0"/>
              <a:t>Manually Creating a simple tree: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720511-5F7D-4879-9819-FFCE12C408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1086844"/>
            <a:ext cx="5172075" cy="21621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1EF47A-9F7B-4861-9751-0CF898ED6B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00" y="3345263"/>
            <a:ext cx="7219950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886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5AA4E2-9734-4AE6-A059-7A2A803F5A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1574"/>
            <a:ext cx="8732018" cy="38148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482339B-330E-4836-90FE-1242322A91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058256"/>
            <a:ext cx="10058400" cy="371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895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46EF6F6-8A84-4D8A-B85F-C557BA656D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850" y="1429797"/>
            <a:ext cx="584835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888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Tree Traversal – BFS &amp; DFS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Breadth-First Search </a:t>
            </a:r>
            <a:r>
              <a:rPr lang="en-US" dirty="0"/>
              <a:t>(level-order)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Depth-First Search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Pre-order: </a:t>
            </a:r>
            <a:r>
              <a:rPr lang="en-US" b="1" dirty="0">
                <a:solidFill>
                  <a:srgbClr val="C00000"/>
                </a:solidFill>
              </a:rPr>
              <a:t>root</a:t>
            </a:r>
            <a:r>
              <a:rPr lang="en-US" dirty="0"/>
              <a:t>, left, right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In-order: left, </a:t>
            </a:r>
            <a:r>
              <a:rPr lang="en-US" b="1" dirty="0">
                <a:solidFill>
                  <a:srgbClr val="C00000"/>
                </a:solidFill>
              </a:rPr>
              <a:t>root</a:t>
            </a:r>
            <a:r>
              <a:rPr lang="en-US" dirty="0"/>
              <a:t>, right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Post-order: left, right, </a:t>
            </a:r>
            <a:r>
              <a:rPr lang="en-US" b="1" dirty="0">
                <a:solidFill>
                  <a:srgbClr val="C00000"/>
                </a:solidFill>
              </a:rPr>
              <a:t>root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647865" y="661404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A4A23D-761A-4549-91EE-1BC87FAE3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6925" y="2127354"/>
            <a:ext cx="5428195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58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62B8C28-A085-6545-9CEB-8658C184B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3630" y="2825175"/>
            <a:ext cx="5486400" cy="4114800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Binary Search Tree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647865" y="661404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Data of nodes on the </a:t>
            </a:r>
            <a:r>
              <a:rPr lang="en-US" b="1" dirty="0"/>
              <a:t>left </a:t>
            </a:r>
            <a:r>
              <a:rPr lang="en-US" b="1" dirty="0" err="1"/>
              <a:t>subtree</a:t>
            </a:r>
            <a:r>
              <a:rPr lang="en-US" b="1" dirty="0"/>
              <a:t> </a:t>
            </a:r>
            <a:r>
              <a:rPr lang="en-US" dirty="0"/>
              <a:t>is </a:t>
            </a:r>
            <a:r>
              <a:rPr lang="en-US" b="1" dirty="0"/>
              <a:t>smaller</a:t>
            </a:r>
            <a:r>
              <a:rPr lang="en-US" dirty="0"/>
              <a:t> than the data of parent node</a:t>
            </a:r>
          </a:p>
          <a:p>
            <a:r>
              <a:rPr lang="en-US" dirty="0"/>
              <a:t>Data of nodes on the </a:t>
            </a:r>
            <a:r>
              <a:rPr lang="en-US" b="1" dirty="0"/>
              <a:t>right </a:t>
            </a:r>
            <a:r>
              <a:rPr lang="en-US" b="1" dirty="0" err="1"/>
              <a:t>subtree</a:t>
            </a:r>
            <a:r>
              <a:rPr lang="en-US" b="1" dirty="0"/>
              <a:t> </a:t>
            </a:r>
            <a:r>
              <a:rPr lang="en-US" dirty="0"/>
              <a:t>is </a:t>
            </a:r>
            <a:r>
              <a:rPr lang="en-US" b="1" dirty="0"/>
              <a:t>larger</a:t>
            </a:r>
            <a:r>
              <a:rPr lang="en-US" dirty="0"/>
              <a:t> than the data of parent node</a:t>
            </a:r>
          </a:p>
          <a:p>
            <a:r>
              <a:rPr lang="en-US" dirty="0"/>
              <a:t>Both left and right </a:t>
            </a:r>
            <a:r>
              <a:rPr lang="en-US" dirty="0" err="1"/>
              <a:t>subtrees</a:t>
            </a:r>
            <a:r>
              <a:rPr lang="en-US" dirty="0"/>
              <a:t> must also be BST</a:t>
            </a:r>
          </a:p>
          <a:p>
            <a:r>
              <a:rPr lang="en-US" dirty="0"/>
              <a:t>Data in each node is unique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is the sequence of access for </a:t>
            </a:r>
          </a:p>
          <a:p>
            <a:pPr marL="0" indent="0">
              <a:buNone/>
            </a:pPr>
            <a:r>
              <a:rPr lang="en-US" dirty="0"/>
              <a:t>1. pre-order traversal?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dirty="0"/>
              <a:t>2. in-order traversal?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dirty="0"/>
              <a:t>3. post-order traversal?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1800" b="1" dirty="0">
                <a:hlinkClick r:id="rId3"/>
              </a:rPr>
              <a:t>http://visualgo.net/bst.html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1271362121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Secondary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24403</TotalTime>
  <Words>472</Words>
  <Application>Microsoft Office PowerPoint</Application>
  <PresentationFormat>Custom</PresentationFormat>
  <Paragraphs>129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Arial</vt:lpstr>
      <vt:lpstr>Arial Narrow</vt:lpstr>
      <vt:lpstr>Calibri</vt:lpstr>
      <vt:lpstr>Courier</vt:lpstr>
      <vt:lpstr>Droid Sans</vt:lpstr>
      <vt:lpstr>Droid Sans Pro</vt:lpstr>
      <vt:lpstr>OfficinaSansITCStd Book</vt:lpstr>
      <vt:lpstr>Wingdings</vt:lpstr>
      <vt:lpstr>Cover Slide</vt:lpstr>
      <vt:lpstr>Secondary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WINTERAVEN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Debby Winter</dc:creator>
  <cp:lastModifiedBy>Ujjal Bhowmik</cp:lastModifiedBy>
  <cp:revision>1798</cp:revision>
  <cp:lastPrinted>2018-11-13T16:22:28Z</cp:lastPrinted>
  <dcterms:created xsi:type="dcterms:W3CDTF">2014-02-04T22:50:07Z</dcterms:created>
  <dcterms:modified xsi:type="dcterms:W3CDTF">2019-04-11T19:37:18Z</dcterms:modified>
</cp:coreProperties>
</file>

<file path=docProps/thumbnail.jpeg>
</file>